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8"/>
  </p:notesMasterIdLst>
  <p:sldIdLst>
    <p:sldId id="259" r:id="rId2"/>
    <p:sldId id="263" r:id="rId3"/>
    <p:sldId id="260" r:id="rId4"/>
    <p:sldId id="261" r:id="rId5"/>
    <p:sldId id="262" r:id="rId6"/>
    <p:sldId id="26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606" autoAdjust="0"/>
    <p:restoredTop sz="70014" autoAdjust="0"/>
  </p:normalViewPr>
  <p:slideViewPr>
    <p:cSldViewPr snapToGrid="0">
      <p:cViewPr varScale="1">
        <p:scale>
          <a:sx n="49" d="100"/>
          <a:sy n="49" d="100"/>
        </p:scale>
        <p:origin x="82" y="2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AB837C-68D4-4DF7-9508-C51803C2FC14}" type="datetimeFigureOut">
              <a:rPr lang="en-US" smtClean="0"/>
              <a:t>11/19/2015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376AEB-4EC1-46E4-9F40-D95508CABB3E}" type="slidenum">
              <a:rPr lang="en-US" smtClean="0"/>
              <a:t>‹#›</a:t>
            </a:fld>
            <a:endParaRPr lang="en-US"/>
          </a:p>
        </p:txBody>
      </p:sp>
    </p:spTree>
    <p:extLst>
      <p:ext uri="{BB962C8B-B14F-4D97-AF65-F5344CB8AC3E}">
        <p14:creationId xmlns:p14="http://schemas.microsoft.com/office/powerpoint/2010/main" val="34507957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376AEB-4EC1-46E4-9F40-D95508CABB3E}" type="slidenum">
              <a:rPr lang="en-US" smtClean="0"/>
              <a:t>1</a:t>
            </a:fld>
            <a:endParaRPr lang="en-US"/>
          </a:p>
        </p:txBody>
      </p:sp>
    </p:spTree>
    <p:extLst>
      <p:ext uri="{BB962C8B-B14F-4D97-AF65-F5344CB8AC3E}">
        <p14:creationId xmlns:p14="http://schemas.microsoft.com/office/powerpoint/2010/main" val="3980773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C2E12F0-281B-451F-B0FB-611D2187F80F}" type="slidenum">
              <a:rPr lang="en-US" smtClean="0"/>
              <a:pPr/>
              <a:t>2</a:t>
            </a:fld>
            <a:endParaRPr lang="en-US" dirty="0"/>
          </a:p>
        </p:txBody>
      </p:sp>
    </p:spTree>
    <p:extLst>
      <p:ext uri="{BB962C8B-B14F-4D97-AF65-F5344CB8AC3E}">
        <p14:creationId xmlns:p14="http://schemas.microsoft.com/office/powerpoint/2010/main" val="20541496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CC2E12F0-281B-451F-B0FB-611D2187F80F}" type="slidenum">
              <a:rPr lang="en-US" smtClean="0"/>
              <a:pPr/>
              <a:t>3</a:t>
            </a:fld>
            <a:endParaRPr lang="en-US" dirty="0"/>
          </a:p>
        </p:txBody>
      </p:sp>
    </p:spTree>
    <p:extLst>
      <p:ext uri="{BB962C8B-B14F-4D97-AF65-F5344CB8AC3E}">
        <p14:creationId xmlns:p14="http://schemas.microsoft.com/office/powerpoint/2010/main" val="1412958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376AEB-4EC1-46E4-9F40-D95508CABB3E}" type="slidenum">
              <a:rPr lang="en-US" smtClean="0"/>
              <a:t>4</a:t>
            </a:fld>
            <a:endParaRPr lang="en-US"/>
          </a:p>
        </p:txBody>
      </p:sp>
    </p:spTree>
    <p:extLst>
      <p:ext uri="{BB962C8B-B14F-4D97-AF65-F5344CB8AC3E}">
        <p14:creationId xmlns:p14="http://schemas.microsoft.com/office/powerpoint/2010/main" val="25799320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C2E12F0-281B-451F-B0FB-611D2187F80F}" type="slidenum">
              <a:rPr lang="en-US" smtClean="0"/>
              <a:pPr/>
              <a:t>5</a:t>
            </a:fld>
            <a:endParaRPr lang="en-US" dirty="0"/>
          </a:p>
        </p:txBody>
      </p:sp>
    </p:spTree>
    <p:extLst>
      <p:ext uri="{BB962C8B-B14F-4D97-AF65-F5344CB8AC3E}">
        <p14:creationId xmlns:p14="http://schemas.microsoft.com/office/powerpoint/2010/main" val="38083193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same concept described in the</a:t>
            </a:r>
            <a:r>
              <a:rPr lang="en-US" baseline="0" dirty="0" smtClean="0"/>
              <a:t> previous chapter in the context of interviews can also apply when considering how to use visual stimuli within the research event. To what degree are the visuals consistent across research events with different groups of participants? Did the researcher create the visuals for the purpose of the study and use them in every event? </a:t>
            </a:r>
            <a:r>
              <a:rPr lang="en-US" baseline="0" smtClean="0"/>
              <a:t>Or am or unstructured exchange where visual collaboration is used each research event will be unique.</a:t>
            </a:r>
            <a:endParaRPr lang="en-US" baseline="0" dirty="0" smtClean="0"/>
          </a:p>
          <a:p>
            <a:pPr eaLnBrk="1" hangingPunct="1">
              <a:spcBef>
                <a:spcPct val="0"/>
              </a:spcBef>
            </a:pPr>
            <a:endParaRPr lang="en-US" baseline="0" dirty="0" smtClean="0"/>
          </a:p>
        </p:txBody>
      </p:sp>
      <p:sp>
        <p:nvSpPr>
          <p:cNvPr id="450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80B43B8-A4AB-40A5-8DB6-34D79EF886C7}" type="slidenum">
              <a:rPr lang="en-US" smtClean="0"/>
              <a:pPr/>
              <a:t>6</a:t>
            </a:fld>
            <a:endParaRPr lang="en-US" dirty="0" smtClean="0"/>
          </a:p>
        </p:txBody>
      </p:sp>
    </p:spTree>
    <p:extLst>
      <p:ext uri="{BB962C8B-B14F-4D97-AF65-F5344CB8AC3E}">
        <p14:creationId xmlns:p14="http://schemas.microsoft.com/office/powerpoint/2010/main" val="2883134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smtClean="0"/>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2278B60-A9F4-4399-B47E-6E14B5968A33}" type="datetimeFigureOut">
              <a:rPr lang="en-US" smtClean="0"/>
              <a:t>11/19/2015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C5398-B1C1-4503-B0B3-F142FA5FE1F0}" type="slidenum">
              <a:rPr lang="en-US" smtClean="0"/>
              <a:t>‹#›</a:t>
            </a:fld>
            <a:endParaRPr lang="en-US"/>
          </a:p>
        </p:txBody>
      </p:sp>
    </p:spTree>
    <p:extLst>
      <p:ext uri="{BB962C8B-B14F-4D97-AF65-F5344CB8AC3E}">
        <p14:creationId xmlns:p14="http://schemas.microsoft.com/office/powerpoint/2010/main" val="4075754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2278B60-A9F4-4399-B47E-6E14B5968A33}" type="datetimeFigureOut">
              <a:rPr lang="en-US" smtClean="0"/>
              <a:t>11/19/2015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C5398-B1C1-4503-B0B3-F142FA5FE1F0}" type="slidenum">
              <a:rPr lang="en-US" smtClean="0"/>
              <a:t>‹#›</a:t>
            </a:fld>
            <a:endParaRPr lang="en-US"/>
          </a:p>
        </p:txBody>
      </p:sp>
    </p:spTree>
    <p:extLst>
      <p:ext uri="{BB962C8B-B14F-4D97-AF65-F5344CB8AC3E}">
        <p14:creationId xmlns:p14="http://schemas.microsoft.com/office/powerpoint/2010/main" val="866745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D2278B60-A9F4-4399-B47E-6E14B5968A33}" type="datetimeFigureOut">
              <a:rPr lang="en-US" smtClean="0"/>
              <a:t>11/19/2015</a:t>
            </a:fld>
            <a:endParaRPr lang="en-US"/>
          </a:p>
        </p:txBody>
      </p:sp>
      <p:sp>
        <p:nvSpPr>
          <p:cNvPr id="5" name="Footer Placeholder 4"/>
          <p:cNvSpPr>
            <a:spLocks noGrp="1"/>
          </p:cNvSpPr>
          <p:nvPr>
            <p:ph type="ftr" sz="quarter" idx="11"/>
          </p:nvPr>
        </p:nvSpPr>
        <p:spPr>
          <a:xfrm>
            <a:off x="3776135" y="6422854"/>
            <a:ext cx="4279669" cy="365125"/>
          </a:xfrm>
        </p:spPr>
        <p:txBody>
          <a:bodyPr/>
          <a:lstStyle/>
          <a:p>
            <a:endParaRPr lang="en-US"/>
          </a:p>
        </p:txBody>
      </p:sp>
      <p:sp>
        <p:nvSpPr>
          <p:cNvPr id="6" name="Slide Number Placeholder 5"/>
          <p:cNvSpPr>
            <a:spLocks noGrp="1"/>
          </p:cNvSpPr>
          <p:nvPr>
            <p:ph type="sldNum" sz="quarter" idx="12"/>
          </p:nvPr>
        </p:nvSpPr>
        <p:spPr>
          <a:xfrm>
            <a:off x="8073048" y="6422854"/>
            <a:ext cx="879759" cy="365125"/>
          </a:xfrm>
        </p:spPr>
        <p:txBody>
          <a:bodyPr/>
          <a:lstStyle/>
          <a:p>
            <a:fld id="{E12C5398-B1C1-4503-B0B3-F142FA5FE1F0}" type="slidenum">
              <a:rPr lang="en-US" smtClean="0"/>
              <a:t>‹#›</a:t>
            </a:fld>
            <a:endParaRPr lang="en-US"/>
          </a:p>
        </p:txBody>
      </p:sp>
    </p:spTree>
    <p:extLst>
      <p:ext uri="{BB962C8B-B14F-4D97-AF65-F5344CB8AC3E}">
        <p14:creationId xmlns:p14="http://schemas.microsoft.com/office/powerpoint/2010/main" val="4225253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2278B60-A9F4-4399-B47E-6E14B5968A33}" type="datetimeFigureOut">
              <a:rPr lang="en-US" smtClean="0"/>
              <a:t>11/19/2015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C5398-B1C1-4503-B0B3-F142FA5FE1F0}" type="slidenum">
              <a:rPr lang="en-US" smtClean="0"/>
              <a:t>‹#›</a:t>
            </a:fld>
            <a:endParaRPr lang="en-US"/>
          </a:p>
        </p:txBody>
      </p:sp>
    </p:spTree>
    <p:extLst>
      <p:ext uri="{BB962C8B-B14F-4D97-AF65-F5344CB8AC3E}">
        <p14:creationId xmlns:p14="http://schemas.microsoft.com/office/powerpoint/2010/main" val="1925263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D2278B60-A9F4-4399-B47E-6E14B5968A33}" type="datetimeFigureOut">
              <a:rPr lang="en-US" smtClean="0"/>
              <a:t>11/19/2015</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E12C5398-B1C1-4503-B0B3-F142FA5FE1F0}" type="slidenum">
              <a:rPr lang="en-US" smtClean="0"/>
              <a:t>‹#›</a:t>
            </a:fld>
            <a:endParaRPr lang="en-US"/>
          </a:p>
        </p:txBody>
      </p:sp>
    </p:spTree>
    <p:extLst>
      <p:ext uri="{BB962C8B-B14F-4D97-AF65-F5344CB8AC3E}">
        <p14:creationId xmlns:p14="http://schemas.microsoft.com/office/powerpoint/2010/main" val="53402183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2278B60-A9F4-4399-B47E-6E14B5968A33}" type="datetimeFigureOut">
              <a:rPr lang="en-US" smtClean="0"/>
              <a:t>11/19/2015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2C5398-B1C1-4503-B0B3-F142FA5FE1F0}" type="slidenum">
              <a:rPr lang="en-US" smtClean="0"/>
              <a:t>‹#›</a:t>
            </a:fld>
            <a:endParaRPr lang="en-US"/>
          </a:p>
        </p:txBody>
      </p:sp>
    </p:spTree>
    <p:extLst>
      <p:ext uri="{BB962C8B-B14F-4D97-AF65-F5344CB8AC3E}">
        <p14:creationId xmlns:p14="http://schemas.microsoft.com/office/powerpoint/2010/main" val="651617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2278B60-A9F4-4399-B47E-6E14B5968A33}" type="datetimeFigureOut">
              <a:rPr lang="en-US" smtClean="0"/>
              <a:t>11/19/2015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2C5398-B1C1-4503-B0B3-F142FA5FE1F0}" type="slidenum">
              <a:rPr lang="en-US" smtClean="0"/>
              <a:t>‹#›</a:t>
            </a:fld>
            <a:endParaRPr lang="en-US"/>
          </a:p>
        </p:txBody>
      </p:sp>
    </p:spTree>
    <p:extLst>
      <p:ext uri="{BB962C8B-B14F-4D97-AF65-F5344CB8AC3E}">
        <p14:creationId xmlns:p14="http://schemas.microsoft.com/office/powerpoint/2010/main" val="2477274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2278B60-A9F4-4399-B47E-6E14B5968A33}" type="datetimeFigureOut">
              <a:rPr lang="en-US" smtClean="0"/>
              <a:t>11/19/2015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2C5398-B1C1-4503-B0B3-F142FA5FE1F0}" type="slidenum">
              <a:rPr lang="en-US" smtClean="0"/>
              <a:t>‹#›</a:t>
            </a:fld>
            <a:endParaRPr lang="en-US"/>
          </a:p>
        </p:txBody>
      </p:sp>
    </p:spTree>
    <p:extLst>
      <p:ext uri="{BB962C8B-B14F-4D97-AF65-F5344CB8AC3E}">
        <p14:creationId xmlns:p14="http://schemas.microsoft.com/office/powerpoint/2010/main" val="3519272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278B60-A9F4-4399-B47E-6E14B5968A33}" type="datetimeFigureOut">
              <a:rPr lang="en-US" smtClean="0"/>
              <a:t>11/19/2015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2C5398-B1C1-4503-B0B3-F142FA5FE1F0}" type="slidenum">
              <a:rPr lang="en-US" smtClean="0"/>
              <a:t>‹#›</a:t>
            </a:fld>
            <a:endParaRPr lang="en-US"/>
          </a:p>
        </p:txBody>
      </p:sp>
    </p:spTree>
    <p:extLst>
      <p:ext uri="{BB962C8B-B14F-4D97-AF65-F5344CB8AC3E}">
        <p14:creationId xmlns:p14="http://schemas.microsoft.com/office/powerpoint/2010/main" val="2176895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278B60-A9F4-4399-B47E-6E14B5968A33}" type="datetimeFigureOut">
              <a:rPr lang="en-US" smtClean="0"/>
              <a:t>11/19/2015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2C5398-B1C1-4503-B0B3-F142FA5FE1F0}" type="slidenum">
              <a:rPr lang="en-US" smtClean="0"/>
              <a:t>‹#›</a:t>
            </a:fld>
            <a:endParaRPr lang="en-US"/>
          </a:p>
        </p:txBody>
      </p:sp>
    </p:spTree>
    <p:extLst>
      <p:ext uri="{BB962C8B-B14F-4D97-AF65-F5344CB8AC3E}">
        <p14:creationId xmlns:p14="http://schemas.microsoft.com/office/powerpoint/2010/main" val="2851727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278B60-A9F4-4399-B47E-6E14B5968A33}" type="datetimeFigureOut">
              <a:rPr lang="en-US" smtClean="0"/>
              <a:t>11/19/2015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2C5398-B1C1-4503-B0B3-F142FA5FE1F0}" type="slidenum">
              <a:rPr lang="en-US" smtClean="0"/>
              <a:t>‹#›</a:t>
            </a:fld>
            <a:endParaRPr lang="en-US"/>
          </a:p>
        </p:txBody>
      </p:sp>
    </p:spTree>
    <p:extLst>
      <p:ext uri="{BB962C8B-B14F-4D97-AF65-F5344CB8AC3E}">
        <p14:creationId xmlns:p14="http://schemas.microsoft.com/office/powerpoint/2010/main" val="2287599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D2278B60-A9F4-4399-B47E-6E14B5968A33}" type="datetimeFigureOut">
              <a:rPr lang="en-US" smtClean="0"/>
              <a:t>11/19/2015</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E12C5398-B1C1-4503-B0B3-F142FA5FE1F0}" type="slidenum">
              <a:rPr lang="en-US" smtClean="0"/>
              <a:t>‹#›</a:t>
            </a:fld>
            <a:endParaRPr lang="en-US"/>
          </a:p>
        </p:txBody>
      </p:sp>
    </p:spTree>
    <p:extLst>
      <p:ext uri="{BB962C8B-B14F-4D97-AF65-F5344CB8AC3E}">
        <p14:creationId xmlns:p14="http://schemas.microsoft.com/office/powerpoint/2010/main" val="620958322"/>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pPr algn="r"/>
            <a:r>
              <a:rPr lang="en-US" sz="2800" dirty="0" smtClean="0"/>
              <a:t>Janet Salmons, PhD</a:t>
            </a:r>
            <a:endParaRPr lang="en-US" sz="2800"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617220"/>
            <a:ext cx="4282440" cy="5532120"/>
          </a:xfrm>
          <a:prstGeom prst="rect">
            <a:avLst/>
          </a:prstGeom>
          <a:effectLst>
            <a:glow rad="190500">
              <a:srgbClr val="0070C0">
                <a:alpha val="40000"/>
              </a:srgbClr>
            </a:glow>
          </a:effectLst>
        </p:spPr>
      </p:pic>
      <p:sp>
        <p:nvSpPr>
          <p:cNvPr id="4" name="Rectangle 3"/>
          <p:cNvSpPr/>
          <p:nvPr/>
        </p:nvSpPr>
        <p:spPr>
          <a:xfrm>
            <a:off x="3731410" y="3244334"/>
            <a:ext cx="4729180" cy="369332"/>
          </a:xfrm>
          <a:prstGeom prst="rect">
            <a:avLst/>
          </a:prstGeom>
        </p:spPr>
        <p:txBody>
          <a:bodyPr wrap="none">
            <a:spAutoFit/>
          </a:bodyPr>
          <a:lstStyle/>
          <a:p>
            <a:r>
              <a:rPr lang="en-US" dirty="0"/>
              <a:t>depending on the responses by the participants </a:t>
            </a:r>
          </a:p>
        </p:txBody>
      </p:sp>
      <p:sp>
        <p:nvSpPr>
          <p:cNvPr id="6" name="Rectangle 5"/>
          <p:cNvSpPr/>
          <p:nvPr/>
        </p:nvSpPr>
        <p:spPr>
          <a:xfrm>
            <a:off x="3731410" y="3244334"/>
            <a:ext cx="4729180" cy="369332"/>
          </a:xfrm>
          <a:prstGeom prst="rect">
            <a:avLst/>
          </a:prstGeom>
        </p:spPr>
        <p:txBody>
          <a:bodyPr wrap="none">
            <a:spAutoFit/>
          </a:bodyPr>
          <a:lstStyle/>
          <a:p>
            <a:r>
              <a:rPr lang="en-US" dirty="0"/>
              <a:t>depending on the responses by the participants </a:t>
            </a:r>
          </a:p>
        </p:txBody>
      </p:sp>
      <p:sp>
        <p:nvSpPr>
          <p:cNvPr id="9" name="Title 8"/>
          <p:cNvSpPr>
            <a:spLocks noGrp="1"/>
          </p:cNvSpPr>
          <p:nvPr>
            <p:ph type="ctrTitle"/>
          </p:nvPr>
        </p:nvSpPr>
        <p:spPr>
          <a:xfrm>
            <a:off x="5338482" y="2166364"/>
            <a:ext cx="6498842" cy="1739347"/>
          </a:xfrm>
        </p:spPr>
        <p:txBody>
          <a:bodyPr>
            <a:normAutofit fontScale="90000"/>
          </a:bodyPr>
          <a:lstStyle/>
          <a:p>
            <a:pPr algn="r"/>
            <a:r>
              <a:rPr lang="en-US" b="1" dirty="0" smtClean="0"/>
              <a:t>Visual</a:t>
            </a:r>
            <a:br>
              <a:rPr lang="en-US" b="1" dirty="0" smtClean="0"/>
            </a:br>
            <a:r>
              <a:rPr lang="en-US" b="1" dirty="0" smtClean="0"/>
              <a:t>interactions in</a:t>
            </a:r>
            <a:br>
              <a:rPr lang="en-US" b="1" dirty="0" smtClean="0"/>
            </a:br>
            <a:r>
              <a:rPr lang="en-US" b="1" dirty="0" smtClean="0"/>
              <a:t>research events</a:t>
            </a:r>
            <a:endParaRPr lang="en-US" b="1" dirty="0"/>
          </a:p>
        </p:txBody>
      </p:sp>
    </p:spTree>
    <p:extLst>
      <p:ext uri="{BB962C8B-B14F-4D97-AF65-F5344CB8AC3E}">
        <p14:creationId xmlns:p14="http://schemas.microsoft.com/office/powerpoint/2010/main" val="3258297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loud Callout 13"/>
          <p:cNvSpPr/>
          <p:nvPr/>
        </p:nvSpPr>
        <p:spPr>
          <a:xfrm rot="1636950">
            <a:off x="5828614" y="3586926"/>
            <a:ext cx="4212562" cy="3092352"/>
          </a:xfrm>
          <a:prstGeom prst="cloudCallout">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Callout 11"/>
          <p:cNvSpPr/>
          <p:nvPr/>
        </p:nvSpPr>
        <p:spPr>
          <a:xfrm rot="1286460">
            <a:off x="6155195" y="253338"/>
            <a:ext cx="4072609" cy="3179486"/>
          </a:xfrm>
          <a:prstGeom prst="wedgeEllipseCallout">
            <a:avLst/>
          </a:prstGeom>
          <a:solidFill>
            <a:schemeClr val="bg1"/>
          </a:solidFill>
          <a:ln w="190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Callout 10"/>
          <p:cNvSpPr/>
          <p:nvPr/>
        </p:nvSpPr>
        <p:spPr>
          <a:xfrm rot="19629251" flipH="1">
            <a:off x="1632152" y="319488"/>
            <a:ext cx="4612510" cy="2952116"/>
          </a:xfrm>
          <a:prstGeom prst="wedgeEllipseCallout">
            <a:avLst/>
          </a:prstGeom>
          <a:solidFill>
            <a:schemeClr val="bg1"/>
          </a:solidFill>
          <a:ln>
            <a:solidFill>
              <a:srgbClr val="48933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27544bbj1lxulgd.jpg"/>
          <p:cNvPicPr>
            <a:picLocks noChangeAspect="1"/>
          </p:cNvPicPr>
          <p:nvPr/>
        </p:nvPicPr>
        <p:blipFill>
          <a:blip r:embed="rId3" cstate="print"/>
          <a:stretch>
            <a:fillRect/>
          </a:stretch>
        </p:blipFill>
        <p:spPr>
          <a:xfrm rot="19635924">
            <a:off x="2438400" y="762000"/>
            <a:ext cx="3048000" cy="2026920"/>
          </a:xfrm>
          <a:prstGeom prst="rect">
            <a:avLst/>
          </a:prstGeom>
        </p:spPr>
      </p:pic>
      <p:pic>
        <p:nvPicPr>
          <p:cNvPr id="8" name="Picture 7" descr="420943aae4zbwdk.jpg"/>
          <p:cNvPicPr>
            <a:picLocks noChangeAspect="1"/>
          </p:cNvPicPr>
          <p:nvPr/>
        </p:nvPicPr>
        <p:blipFill>
          <a:blip r:embed="rId4" cstate="print"/>
          <a:stretch>
            <a:fillRect/>
          </a:stretch>
        </p:blipFill>
        <p:spPr>
          <a:xfrm rot="1553503">
            <a:off x="6792955" y="805040"/>
            <a:ext cx="3048000" cy="2026920"/>
          </a:xfrm>
          <a:prstGeom prst="rect">
            <a:avLst/>
          </a:prstGeom>
        </p:spPr>
      </p:pic>
      <p:sp>
        <p:nvSpPr>
          <p:cNvPr id="13" name="Cloud Callout 12"/>
          <p:cNvSpPr/>
          <p:nvPr/>
        </p:nvSpPr>
        <p:spPr>
          <a:xfrm rot="19851936" flipH="1">
            <a:off x="1945703" y="3324748"/>
            <a:ext cx="4387568" cy="2872532"/>
          </a:xfrm>
          <a:prstGeom prst="cloudCallout">
            <a:avLst/>
          </a:prstGeom>
          <a:solidFill>
            <a:srgbClr val="48933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photo_17827_20100617.jpg"/>
          <p:cNvPicPr>
            <a:picLocks noChangeAspect="1"/>
          </p:cNvPicPr>
          <p:nvPr/>
        </p:nvPicPr>
        <p:blipFill>
          <a:blip r:embed="rId5" cstate="print"/>
          <a:stretch>
            <a:fillRect/>
          </a:stretch>
        </p:blipFill>
        <p:spPr>
          <a:xfrm rot="19328615">
            <a:off x="3333106" y="3689387"/>
            <a:ext cx="1566233" cy="2092670"/>
          </a:xfrm>
          <a:prstGeom prst="rect">
            <a:avLst/>
          </a:prstGeom>
          <a:ln>
            <a:noFill/>
          </a:ln>
          <a:effectLst>
            <a:softEdge rad="112500"/>
          </a:effectLst>
        </p:spPr>
      </p:pic>
      <p:pic>
        <p:nvPicPr>
          <p:cNvPr id="15" name="Picture 14" descr="11481jko8dp38gy.jpg"/>
          <p:cNvPicPr>
            <a:picLocks noChangeAspect="1"/>
          </p:cNvPicPr>
          <p:nvPr/>
        </p:nvPicPr>
        <p:blipFill>
          <a:blip r:embed="rId6" cstate="print"/>
          <a:stretch>
            <a:fillRect/>
          </a:stretch>
        </p:blipFill>
        <p:spPr>
          <a:xfrm rot="1355458">
            <a:off x="6575958" y="3953627"/>
            <a:ext cx="3048000" cy="2034540"/>
          </a:xfrm>
          <a:prstGeom prst="rect">
            <a:avLst/>
          </a:prstGeom>
          <a:ln>
            <a:noFill/>
          </a:ln>
          <a:effectLst>
            <a:softEdge rad="112500"/>
          </a:effectLst>
        </p:spPr>
      </p:pic>
    </p:spTree>
    <p:extLst>
      <p:ext uri="{BB962C8B-B14F-4D97-AF65-F5344CB8AC3E}">
        <p14:creationId xmlns:p14="http://schemas.microsoft.com/office/powerpoint/2010/main" val="14348965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nvPr>
        </p:nvGraphicFramePr>
        <p:xfrm>
          <a:off x="3182975" y="1851455"/>
          <a:ext cx="3962400" cy="4817684"/>
        </p:xfrm>
        <a:graphic>
          <a:graphicData uri="http://schemas.openxmlformats.org/drawingml/2006/table">
            <a:tbl>
              <a:tblPr firstRow="1" bandRow="1">
                <a:tableStyleId>{F5AB1C69-6EDB-4FF4-983F-18BD219EF322}</a:tableStyleId>
              </a:tblPr>
              <a:tblGrid>
                <a:gridCol w="3962400"/>
              </a:tblGrid>
              <a:tr h="1256180">
                <a:tc>
                  <a:txBody>
                    <a:bodyPr/>
                    <a:lstStyle/>
                    <a:p>
                      <a:r>
                        <a:rPr lang="en-US" sz="3200" baseline="0" dirty="0" smtClean="0"/>
                        <a:t>Researchers can do the following. . . </a:t>
                      </a:r>
                      <a:r>
                        <a:rPr lang="en-US" sz="2800" baseline="0" dirty="0" smtClean="0"/>
                        <a:t>	</a:t>
                      </a:r>
                      <a:endParaRPr lang="en-US" sz="2800" b="1" baseline="0" dirty="0" smtClean="0">
                        <a:solidFill>
                          <a:srgbClr val="221E1F"/>
                        </a:solidFill>
                        <a:latin typeface="+mj-lt"/>
                      </a:endParaRPr>
                    </a:p>
                  </a:txBody>
                  <a:tcPr/>
                </a:tc>
              </a:tr>
              <a:tr h="790928">
                <a:tc>
                  <a:txBody>
                    <a:bodyPr/>
                    <a:lstStyle/>
                    <a:p>
                      <a:r>
                        <a:rPr lang="en-US" sz="3600" dirty="0" smtClean="0"/>
                        <a:t>Transmit </a:t>
                      </a:r>
                      <a:r>
                        <a:rPr lang="en-US" sz="4000" dirty="0" smtClean="0"/>
                        <a:t>images</a:t>
                      </a:r>
                      <a:endParaRPr lang="en-US" sz="3600" dirty="0">
                        <a:latin typeface="+mj-lt"/>
                      </a:endParaRPr>
                    </a:p>
                  </a:txBody>
                  <a:tcPr/>
                </a:tc>
              </a:tr>
              <a:tr h="790928">
                <a:tc>
                  <a:txBody>
                    <a:bodyPr/>
                    <a:lstStyle/>
                    <a:p>
                      <a:r>
                        <a:rPr lang="en-US" sz="3600" dirty="0" smtClean="0"/>
                        <a:t>View images</a:t>
                      </a:r>
                      <a:endParaRPr lang="en-US" sz="3600" dirty="0">
                        <a:latin typeface="+mj-lt"/>
                      </a:endParaRPr>
                    </a:p>
                  </a:txBody>
                  <a:tcPr/>
                </a:tc>
              </a:tr>
              <a:tr h="994730">
                <a:tc>
                  <a:txBody>
                    <a:bodyPr/>
                    <a:lstStyle/>
                    <a:p>
                      <a:r>
                        <a:rPr lang="en-US" sz="3600" dirty="0" smtClean="0"/>
                        <a:t>Navigate visual environments</a:t>
                      </a:r>
                      <a:endParaRPr lang="en-US" sz="3600" dirty="0">
                        <a:latin typeface="+mj-lt"/>
                      </a:endParaRPr>
                    </a:p>
                  </a:txBody>
                  <a:tcPr/>
                </a:tc>
              </a:tr>
              <a:tr h="790928">
                <a:tc>
                  <a:txBody>
                    <a:bodyPr/>
                    <a:lstStyle/>
                    <a:p>
                      <a:r>
                        <a:rPr lang="en-US" sz="3600" dirty="0" smtClean="0"/>
                        <a:t>Generate images</a:t>
                      </a:r>
                      <a:endParaRPr lang="en-US" sz="3600" dirty="0">
                        <a:latin typeface="+mj-lt"/>
                      </a:endParaRPr>
                    </a:p>
                  </a:txBody>
                  <a:tcPr/>
                </a:tc>
              </a:tr>
            </a:tbl>
          </a:graphicData>
        </a:graphic>
      </p:graphicFrame>
      <p:graphicFrame>
        <p:nvGraphicFramePr>
          <p:cNvPr id="8" name="Table 7"/>
          <p:cNvGraphicFramePr>
            <a:graphicFrameLocks noGrp="1"/>
          </p:cNvGraphicFramePr>
          <p:nvPr>
            <p:extLst/>
          </p:nvPr>
        </p:nvGraphicFramePr>
        <p:xfrm>
          <a:off x="7237387" y="2269022"/>
          <a:ext cx="4686300" cy="4400117"/>
        </p:xfrm>
        <a:graphic>
          <a:graphicData uri="http://schemas.openxmlformats.org/drawingml/2006/table">
            <a:tbl>
              <a:tblPr firstRow="1" bandRow="1">
                <a:tableStyleId>{00A15C55-8517-42AA-B614-E9B94910E393}</a:tableStyleId>
              </a:tblPr>
              <a:tblGrid>
                <a:gridCol w="4686300"/>
              </a:tblGrid>
              <a:tr h="998279">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3200" baseline="0" dirty="0" smtClean="0"/>
                        <a:t>. . . to </a:t>
                      </a:r>
                      <a:r>
                        <a:rPr kumimoji="0" lang="en-US" sz="3200" kern="1200" baseline="0" dirty="0" smtClean="0"/>
                        <a:t>achieve these kinds of research purposes</a:t>
                      </a:r>
                      <a:r>
                        <a:rPr lang="en-US" sz="2800" baseline="0" dirty="0" smtClean="0"/>
                        <a:t>	</a:t>
                      </a:r>
                      <a:endParaRPr lang="en-US" sz="2800" b="1" baseline="0" dirty="0" smtClean="0">
                        <a:solidFill>
                          <a:srgbClr val="221E1F"/>
                        </a:solidFill>
                        <a:latin typeface="+mj-lt"/>
                      </a:endParaRPr>
                    </a:p>
                  </a:txBody>
                  <a:tcPr/>
                </a:tc>
              </a:tr>
              <a:tr h="955877">
                <a:tc>
                  <a:txBody>
                    <a:bodyPr/>
                    <a:lstStyle/>
                    <a:p>
                      <a:r>
                        <a:rPr lang="en-US" sz="3600" dirty="0" smtClean="0"/>
                        <a:t>Visual communication</a:t>
                      </a:r>
                      <a:endParaRPr lang="en-US" sz="3600" dirty="0">
                        <a:latin typeface="+mj-lt"/>
                      </a:endParaRPr>
                    </a:p>
                  </a:txBody>
                  <a:tcPr/>
                </a:tc>
              </a:tr>
              <a:tr h="955877">
                <a:tc>
                  <a:txBody>
                    <a:bodyPr/>
                    <a:lstStyle/>
                    <a:p>
                      <a:r>
                        <a:rPr lang="en-US" sz="3600" dirty="0" smtClean="0"/>
                        <a:t>Visual </a:t>
                      </a:r>
                      <a:br>
                        <a:rPr lang="en-US" sz="3600" dirty="0" smtClean="0"/>
                      </a:br>
                      <a:r>
                        <a:rPr lang="en-US" sz="3600" dirty="0" smtClean="0"/>
                        <a:t>elicitation</a:t>
                      </a:r>
                      <a:endParaRPr lang="en-US" sz="3600" dirty="0">
                        <a:latin typeface="+mj-lt"/>
                      </a:endParaRPr>
                    </a:p>
                  </a:txBody>
                  <a:tcPr/>
                </a:tc>
              </a:tr>
              <a:tr h="955877">
                <a:tc>
                  <a:txBody>
                    <a:bodyPr/>
                    <a:lstStyle/>
                    <a:p>
                      <a:r>
                        <a:rPr lang="en-US" sz="3600" dirty="0" smtClean="0"/>
                        <a:t>Visual </a:t>
                      </a:r>
                      <a:br>
                        <a:rPr lang="en-US" sz="3600" dirty="0" smtClean="0"/>
                      </a:br>
                      <a:r>
                        <a:rPr lang="en-US" sz="3600" dirty="0" smtClean="0"/>
                        <a:t>collaboration</a:t>
                      </a:r>
                      <a:endParaRPr lang="en-US" sz="3600" dirty="0">
                        <a:latin typeface="+mj-lt"/>
                      </a:endParaRPr>
                    </a:p>
                  </a:txBody>
                  <a:tcPr/>
                </a:tc>
              </a:tr>
            </a:tbl>
          </a:graphicData>
        </a:graphic>
      </p:graphicFrame>
      <p:sp>
        <p:nvSpPr>
          <p:cNvPr id="6" name="Curved Down Arrow 5"/>
          <p:cNvSpPr/>
          <p:nvPr/>
        </p:nvSpPr>
        <p:spPr>
          <a:xfrm rot="257882">
            <a:off x="5682641" y="1407430"/>
            <a:ext cx="2466010" cy="771011"/>
          </a:xfrm>
          <a:prstGeom prst="curvedDownArrow">
            <a:avLst/>
          </a:prstGeom>
          <a:solidFill>
            <a:srgbClr val="FFFFA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Title 3"/>
          <p:cNvSpPr>
            <a:spLocks noGrp="1"/>
          </p:cNvSpPr>
          <p:nvPr>
            <p:ph type="title"/>
          </p:nvPr>
        </p:nvSpPr>
        <p:spPr/>
        <p:txBody>
          <a:bodyPr/>
          <a:lstStyle/>
          <a:p>
            <a:pPr algn="ctr"/>
            <a:r>
              <a:rPr lang="en-US" b="1" dirty="0"/>
              <a:t>Typology of Online Visual </a:t>
            </a:r>
            <a:r>
              <a:rPr lang="en-US" b="1" dirty="0" smtClean="0"/>
              <a:t>Methods </a:t>
            </a:r>
            <a:endParaRPr lang="en-US" b="1" dirty="0"/>
          </a:p>
        </p:txBody>
      </p:sp>
      <p:sp>
        <p:nvSpPr>
          <p:cNvPr id="7" name="TextBox 6"/>
          <p:cNvSpPr txBox="1"/>
          <p:nvPr/>
        </p:nvSpPr>
        <p:spPr>
          <a:xfrm>
            <a:off x="322363" y="2490582"/>
            <a:ext cx="2768600" cy="3539430"/>
          </a:xfrm>
          <a:prstGeom prst="rect">
            <a:avLst/>
          </a:prstGeom>
          <a:noFill/>
        </p:spPr>
        <p:txBody>
          <a:bodyPr wrap="square" rtlCol="0">
            <a:spAutoFit/>
          </a:bodyPr>
          <a:lstStyle/>
          <a:p>
            <a:r>
              <a:rPr lang="en-US" sz="2800" dirty="0" smtClean="0"/>
              <a:t>Use diverse </a:t>
            </a:r>
            <a:r>
              <a:rPr lang="en-US" sz="2800" b="1" dirty="0" smtClean="0">
                <a:solidFill>
                  <a:schemeClr val="accent2">
                    <a:lumMod val="60000"/>
                    <a:lumOff val="40000"/>
                  </a:schemeClr>
                </a:solidFill>
              </a:rPr>
              <a:t>visual </a:t>
            </a:r>
            <a:r>
              <a:rPr lang="en-US" sz="2800" dirty="0" smtClean="0"/>
              <a:t>approaches to communicate, elicit responses and/or collaborate with participants. </a:t>
            </a:r>
            <a:endParaRPr lang="en-US" sz="2800" dirty="0"/>
          </a:p>
        </p:txBody>
      </p:sp>
    </p:spTree>
    <p:extLst>
      <p:ext uri="{BB962C8B-B14F-4D97-AF65-F5344CB8AC3E}">
        <p14:creationId xmlns:p14="http://schemas.microsoft.com/office/powerpoint/2010/main" val="22804777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p:cNvGraphicFramePr>
            <a:graphicFrameLocks noGrp="1"/>
          </p:cNvGraphicFramePr>
          <p:nvPr>
            <p:extLst>
              <p:ext uri="{D42A27DB-BD31-4B8C-83A1-F6EECF244321}">
                <p14:modId xmlns:p14="http://schemas.microsoft.com/office/powerpoint/2010/main" val="3754354396"/>
              </p:ext>
            </p:extLst>
          </p:nvPr>
        </p:nvGraphicFramePr>
        <p:xfrm>
          <a:off x="1331259" y="508000"/>
          <a:ext cx="3316941" cy="5928664"/>
        </p:xfrm>
        <a:graphic>
          <a:graphicData uri="http://schemas.openxmlformats.org/drawingml/2006/table">
            <a:tbl>
              <a:tblPr firstRow="1" bandRow="1">
                <a:tableStyleId>{F5AB1C69-6EDB-4FF4-983F-18BD219EF322}</a:tableStyleId>
              </a:tblPr>
              <a:tblGrid>
                <a:gridCol w="3316941"/>
              </a:tblGrid>
              <a:tr h="952723">
                <a:tc>
                  <a:txBody>
                    <a:bodyPr/>
                    <a:lstStyle/>
                    <a:p>
                      <a:r>
                        <a:rPr lang="en-US" sz="2400" baseline="0" dirty="0" smtClean="0"/>
                        <a:t>Researchers can do the following. . . </a:t>
                      </a:r>
                      <a:endParaRPr lang="en-US" sz="2400" b="1" baseline="0" dirty="0" smtClean="0">
                        <a:solidFill>
                          <a:srgbClr val="221E1F"/>
                        </a:solidFill>
                        <a:latin typeface="+mj-lt"/>
                      </a:endParaRPr>
                    </a:p>
                  </a:txBody>
                  <a:tcPr/>
                </a:tc>
              </a:tr>
              <a:tr h="1130991">
                <a:tc>
                  <a:txBody>
                    <a:bodyPr/>
                    <a:lstStyle/>
                    <a:p>
                      <a:r>
                        <a:rPr lang="en-US" sz="3200" dirty="0" smtClean="0"/>
                        <a:t>Transmit </a:t>
                      </a:r>
                      <a:r>
                        <a:rPr lang="en-US" sz="3600" dirty="0" smtClean="0"/>
                        <a:t>images</a:t>
                      </a:r>
                      <a:endParaRPr lang="en-US" sz="3200" dirty="0">
                        <a:latin typeface="+mj-lt"/>
                      </a:endParaRPr>
                    </a:p>
                  </a:txBody>
                  <a:tcPr/>
                </a:tc>
              </a:tr>
              <a:tr h="1488368">
                <a:tc>
                  <a:txBody>
                    <a:bodyPr/>
                    <a:lstStyle/>
                    <a:p>
                      <a:r>
                        <a:rPr lang="en-US" sz="3200" dirty="0" smtClean="0"/>
                        <a:t>View images</a:t>
                      </a:r>
                      <a:endParaRPr lang="en-US" sz="3200" dirty="0">
                        <a:latin typeface="+mj-lt"/>
                      </a:endParaRPr>
                    </a:p>
                  </a:txBody>
                  <a:tcPr/>
                </a:tc>
              </a:tr>
              <a:tr h="1082774">
                <a:tc>
                  <a:txBody>
                    <a:bodyPr/>
                    <a:lstStyle/>
                    <a:p>
                      <a:r>
                        <a:rPr lang="en-US" sz="3200" dirty="0" smtClean="0"/>
                        <a:t>Navigate visual environments</a:t>
                      </a:r>
                      <a:endParaRPr lang="en-US" sz="3200" dirty="0">
                        <a:latin typeface="+mj-lt"/>
                      </a:endParaRPr>
                    </a:p>
                  </a:txBody>
                  <a:tcPr/>
                </a:tc>
              </a:tr>
              <a:tr h="1273808">
                <a:tc>
                  <a:txBody>
                    <a:bodyPr/>
                    <a:lstStyle/>
                    <a:p>
                      <a:r>
                        <a:rPr lang="en-US" sz="3200" dirty="0" smtClean="0"/>
                        <a:t>Generate images</a:t>
                      </a:r>
                      <a:endParaRPr lang="en-US" sz="3200" dirty="0">
                        <a:latin typeface="+mj-lt"/>
                      </a:endParaRPr>
                    </a:p>
                  </a:txBody>
                  <a:tcPr/>
                </a:tc>
              </a:tr>
            </a:tbl>
          </a:graphicData>
        </a:graphic>
      </p:graphicFrame>
      <p:graphicFrame>
        <p:nvGraphicFramePr>
          <p:cNvPr id="10" name="Table 9"/>
          <p:cNvGraphicFramePr>
            <a:graphicFrameLocks noGrp="1"/>
          </p:cNvGraphicFramePr>
          <p:nvPr>
            <p:extLst/>
          </p:nvPr>
        </p:nvGraphicFramePr>
        <p:xfrm>
          <a:off x="4648200" y="584799"/>
          <a:ext cx="5511800" cy="5851864"/>
        </p:xfrm>
        <a:graphic>
          <a:graphicData uri="http://schemas.openxmlformats.org/drawingml/2006/table">
            <a:tbl>
              <a:tblPr firstRow="1" bandRow="1">
                <a:tableStyleId>{21E4AEA4-8DFA-4A89-87EB-49C32662AFE0}</a:tableStyleId>
              </a:tblPr>
              <a:tblGrid>
                <a:gridCol w="5511800"/>
              </a:tblGrid>
              <a:tr h="913849">
                <a:tc>
                  <a:txBody>
                    <a:bodyPr/>
                    <a:lstStyle/>
                    <a:p>
                      <a:r>
                        <a:rPr lang="en-US" sz="2400" baseline="0" dirty="0" smtClean="0"/>
                        <a:t>Using interactive, mobile technologies</a:t>
                      </a:r>
                      <a:r>
                        <a:rPr lang="en-US" sz="2800" baseline="0" dirty="0" smtClean="0"/>
                        <a:t>	</a:t>
                      </a:r>
                      <a:endParaRPr lang="en-US" sz="2800" b="1" baseline="0" dirty="0" smtClean="0">
                        <a:solidFill>
                          <a:srgbClr val="221E1F"/>
                        </a:solidFill>
                        <a:latin typeface="+mj-lt"/>
                      </a:endParaRPr>
                    </a:p>
                  </a:txBody>
                  <a:tcPr/>
                </a:tc>
              </a:tr>
              <a:tr h="1222771">
                <a:tc>
                  <a:txBody>
                    <a:bodyPr/>
                    <a:lstStyle/>
                    <a:p>
                      <a:pPr marL="571500" indent="-571500">
                        <a:buFont typeface="Arial" panose="020B0604020202020204" pitchFamily="34" charset="0"/>
                        <a:buChar char="•"/>
                      </a:pPr>
                      <a:r>
                        <a:rPr lang="en-US" sz="2400" dirty="0" smtClean="0"/>
                        <a:t>Send pictures,</a:t>
                      </a:r>
                      <a:r>
                        <a:rPr lang="en-US" sz="2400" baseline="0" dirty="0" smtClean="0"/>
                        <a:t> maps, media or links in text message, email or post.</a:t>
                      </a:r>
                    </a:p>
                    <a:p>
                      <a:pPr marL="571500" indent="-571500">
                        <a:buFont typeface="Arial" panose="020B0604020202020204" pitchFamily="34" charset="0"/>
                        <a:buChar char="•"/>
                      </a:pPr>
                      <a:r>
                        <a:rPr lang="en-US" sz="2400" baseline="0" dirty="0" smtClean="0"/>
                        <a:t>Use live webcam.</a:t>
                      </a:r>
                      <a:endParaRPr lang="en-US" sz="2400" dirty="0">
                        <a:latin typeface="+mj-lt"/>
                      </a:endParaRPr>
                    </a:p>
                  </a:txBody>
                  <a:tcPr/>
                </a:tc>
              </a:tr>
              <a:tr h="1599008">
                <a:tc>
                  <a:txBody>
                    <a:bodyPr/>
                    <a:lstStyle/>
                    <a:p>
                      <a:pPr marL="571500" indent="-571500">
                        <a:buFont typeface="Arial" panose="020B0604020202020204" pitchFamily="34" charset="0"/>
                        <a:buChar char="•"/>
                      </a:pPr>
                      <a:r>
                        <a:rPr lang="en-US" sz="2400" dirty="0" smtClean="0"/>
                        <a:t>In web conference</a:t>
                      </a:r>
                      <a:r>
                        <a:rPr lang="en-US" sz="2400" baseline="0" dirty="0" smtClean="0"/>
                        <a:t> </a:t>
                      </a:r>
                      <a:r>
                        <a:rPr lang="en-US" sz="2400" dirty="0" smtClean="0"/>
                        <a:t>or videoconferences.</a:t>
                      </a:r>
                    </a:p>
                    <a:p>
                      <a:pPr marL="571500" indent="-571500">
                        <a:buFont typeface="Arial" panose="020B0604020202020204" pitchFamily="34" charset="0"/>
                        <a:buChar char="•"/>
                      </a:pPr>
                      <a:r>
                        <a:rPr lang="en-US" sz="2400" dirty="0" smtClean="0"/>
                        <a:t>Post in</a:t>
                      </a:r>
                      <a:r>
                        <a:rPr lang="en-US" sz="2400" baseline="0" dirty="0" smtClean="0"/>
                        <a:t> private forums or social media.</a:t>
                      </a:r>
                      <a:endParaRPr lang="en-US" sz="2400" dirty="0" smtClean="0">
                        <a:latin typeface="+mj-lt"/>
                      </a:endParaRPr>
                    </a:p>
                  </a:txBody>
                  <a:tcPr/>
                </a:tc>
              </a:tr>
              <a:tr h="1044777">
                <a:tc>
                  <a:txBody>
                    <a:bodyPr/>
                    <a:lstStyle/>
                    <a:p>
                      <a:pPr marL="571500" indent="-571500">
                        <a:buFont typeface="Arial" panose="020B0604020202020204" pitchFamily="34" charset="0"/>
                        <a:buChar char="•"/>
                      </a:pPr>
                      <a:r>
                        <a:rPr lang="en-US" sz="2400" dirty="0" smtClean="0"/>
                        <a:t>Immerse in virtual</a:t>
                      </a:r>
                      <a:r>
                        <a:rPr lang="en-US" sz="2400" baseline="0" dirty="0" smtClean="0"/>
                        <a:t> worlds or games.</a:t>
                      </a:r>
                      <a:endParaRPr lang="en-US" sz="2400" dirty="0">
                        <a:latin typeface="+mj-lt"/>
                      </a:endParaRPr>
                    </a:p>
                  </a:txBody>
                  <a:tcPr/>
                </a:tc>
              </a:tr>
              <a:tr h="1071459">
                <a:tc>
                  <a:txBody>
                    <a:bodyPr/>
                    <a:lstStyle/>
                    <a:p>
                      <a:pPr marL="571500" indent="-571500">
                        <a:buFont typeface="Arial" panose="020B0604020202020204" pitchFamily="34" charset="0"/>
                        <a:buChar char="•"/>
                      </a:pPr>
                      <a:r>
                        <a:rPr kumimoji="0" lang="en-US" sz="2400" kern="1200" dirty="0" smtClean="0"/>
                        <a:t>Draw</a:t>
                      </a:r>
                      <a:r>
                        <a:rPr kumimoji="0" lang="en-US" sz="2400" kern="1200" baseline="0" dirty="0" smtClean="0"/>
                        <a:t> or diagram using s</a:t>
                      </a:r>
                      <a:r>
                        <a:rPr kumimoji="0" lang="en-US" sz="2400" kern="1200" dirty="0" smtClean="0"/>
                        <a:t>hared whiteboards or applications.</a:t>
                      </a:r>
                      <a:endParaRPr kumimoji="0" lang="en-US" sz="2400" kern="1200" dirty="0">
                        <a:solidFill>
                          <a:schemeClr val="dk1"/>
                        </a:solidFill>
                        <a:latin typeface="+mj-lt"/>
                        <a:ea typeface="+mn-ea"/>
                        <a:cs typeface="+mn-cs"/>
                      </a:endParaRPr>
                    </a:p>
                  </a:txBody>
                  <a:tcPr/>
                </a:tc>
              </a:tr>
            </a:tbl>
          </a:graphicData>
        </a:graphic>
      </p:graphicFrame>
      <p:sp>
        <p:nvSpPr>
          <p:cNvPr id="4" name="Curved Down Arrow 3"/>
          <p:cNvSpPr/>
          <p:nvPr/>
        </p:nvSpPr>
        <p:spPr>
          <a:xfrm rot="811293">
            <a:off x="2783345" y="243659"/>
            <a:ext cx="2140893" cy="477882"/>
          </a:xfrm>
          <a:prstGeom prst="curvedDownArrow">
            <a:avLst>
              <a:gd name="adj1" fmla="val 25000"/>
              <a:gd name="adj2" fmla="val 40242"/>
              <a:gd name="adj3" fmla="val 25000"/>
            </a:avLst>
          </a:prstGeom>
          <a:solidFill>
            <a:srgbClr val="FFFFA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244465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973023031"/>
              </p:ext>
            </p:extLst>
          </p:nvPr>
        </p:nvGraphicFramePr>
        <p:xfrm>
          <a:off x="411510" y="914400"/>
          <a:ext cx="3608413" cy="4518660"/>
        </p:xfrm>
        <a:graphic>
          <a:graphicData uri="http://schemas.openxmlformats.org/drawingml/2006/table">
            <a:tbl>
              <a:tblPr firstRow="1" bandRow="1">
                <a:tableStyleId>{00A15C55-8517-42AA-B614-E9B94910E393}</a:tableStyleId>
              </a:tblPr>
              <a:tblGrid>
                <a:gridCol w="3608413"/>
              </a:tblGrid>
              <a:tr h="952500">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2400" baseline="0" dirty="0" smtClean="0"/>
                        <a:t>. . . to </a:t>
                      </a:r>
                      <a:r>
                        <a:rPr kumimoji="0" lang="en-US" sz="2400" kern="1200" baseline="0" dirty="0" smtClean="0"/>
                        <a:t>achieve these kinds of research purposes</a:t>
                      </a:r>
                      <a:r>
                        <a:rPr lang="en-US" sz="2800" baseline="0" dirty="0" smtClean="0"/>
                        <a:t>	</a:t>
                      </a:r>
                      <a:endParaRPr lang="en-US" sz="2800" b="1" baseline="0" dirty="0" smtClean="0">
                        <a:solidFill>
                          <a:srgbClr val="221E1F"/>
                        </a:solidFill>
                        <a:latin typeface="+mj-lt"/>
                      </a:endParaRPr>
                    </a:p>
                  </a:txBody>
                  <a:tcPr/>
                </a:tc>
              </a:tr>
              <a:tr h="955877">
                <a:tc>
                  <a:txBody>
                    <a:bodyPr/>
                    <a:lstStyle/>
                    <a:p>
                      <a:r>
                        <a:rPr lang="en-US" sz="3600" dirty="0" smtClean="0"/>
                        <a:t>Visual communication</a:t>
                      </a:r>
                      <a:endParaRPr lang="en-US" sz="3600" dirty="0">
                        <a:latin typeface="+mj-lt"/>
                      </a:endParaRPr>
                    </a:p>
                  </a:txBody>
                  <a:tcPr/>
                </a:tc>
              </a:tr>
              <a:tr h="955877">
                <a:tc>
                  <a:txBody>
                    <a:bodyPr/>
                    <a:lstStyle/>
                    <a:p>
                      <a:r>
                        <a:rPr lang="en-US" sz="3600" dirty="0" smtClean="0"/>
                        <a:t>Visual </a:t>
                      </a:r>
                      <a:br>
                        <a:rPr lang="en-US" sz="3600" dirty="0" smtClean="0"/>
                      </a:br>
                      <a:r>
                        <a:rPr lang="en-US" sz="3600" dirty="0" smtClean="0"/>
                        <a:t>elicitation</a:t>
                      </a:r>
                      <a:endParaRPr lang="en-US" sz="3600" dirty="0">
                        <a:latin typeface="+mj-lt"/>
                      </a:endParaRPr>
                    </a:p>
                  </a:txBody>
                  <a:tcPr/>
                </a:tc>
              </a:tr>
              <a:tr h="955877">
                <a:tc>
                  <a:txBody>
                    <a:bodyPr/>
                    <a:lstStyle/>
                    <a:p>
                      <a:r>
                        <a:rPr lang="en-US" sz="3600" dirty="0" smtClean="0"/>
                        <a:t>Visual </a:t>
                      </a:r>
                      <a:br>
                        <a:rPr lang="en-US" sz="3600" dirty="0" smtClean="0"/>
                      </a:br>
                      <a:r>
                        <a:rPr lang="en-US" sz="3600" dirty="0" smtClean="0"/>
                        <a:t>collaboration</a:t>
                      </a:r>
                      <a:endParaRPr lang="en-US" sz="3600" dirty="0">
                        <a:latin typeface="+mj-lt"/>
                      </a:endParaRPr>
                    </a:p>
                  </a:txBody>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366683631"/>
              </p:ext>
            </p:extLst>
          </p:nvPr>
        </p:nvGraphicFramePr>
        <p:xfrm>
          <a:off x="4019923" y="914400"/>
          <a:ext cx="7531100" cy="4523740"/>
        </p:xfrm>
        <a:graphic>
          <a:graphicData uri="http://schemas.openxmlformats.org/drawingml/2006/table">
            <a:tbl>
              <a:tblPr firstRow="1" bandRow="1">
                <a:tableStyleId>{00A15C55-8517-42AA-B614-E9B94910E393}</a:tableStyleId>
              </a:tblPr>
              <a:tblGrid>
                <a:gridCol w="7531100"/>
              </a:tblGrid>
              <a:tr h="952500">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2400" baseline="0" dirty="0" smtClean="0"/>
                        <a:t>. </a:t>
                      </a:r>
                      <a:r>
                        <a:rPr lang="en-US" sz="2800" baseline="0" dirty="0" smtClean="0"/>
                        <a:t>	</a:t>
                      </a:r>
                      <a:endParaRPr lang="en-US" sz="2800" b="1" baseline="0" dirty="0" smtClean="0">
                        <a:solidFill>
                          <a:srgbClr val="221E1F"/>
                        </a:solidFill>
                        <a:latin typeface="+mj-lt"/>
                      </a:endParaRPr>
                    </a:p>
                  </a:txBody>
                  <a:tcPr/>
                </a:tc>
              </a:tr>
              <a:tr h="1193800">
                <a:tc>
                  <a:txBody>
                    <a:bodyPr/>
                    <a:lstStyle/>
                    <a:p>
                      <a:pPr marL="457200" indent="-457200">
                        <a:buFont typeface="Arial" panose="020B0604020202020204" pitchFamily="34" charset="0"/>
                        <a:buChar char="•"/>
                      </a:pPr>
                      <a:r>
                        <a:rPr lang="en-US" sz="2400" dirty="0" smtClean="0"/>
                        <a:t>Communicate complex concepts or relationships.</a:t>
                      </a:r>
                    </a:p>
                    <a:p>
                      <a:pPr marL="457200" indent="-457200">
                        <a:buFont typeface="Arial" panose="020B0604020202020204" pitchFamily="34" charset="0"/>
                        <a:buChar char="•"/>
                      </a:pPr>
                      <a:r>
                        <a:rPr lang="en-US" sz="2400" dirty="0" smtClean="0">
                          <a:latin typeface="+mj-lt"/>
                        </a:rPr>
                        <a:t>Show examples.</a:t>
                      </a:r>
                      <a:endParaRPr lang="en-US" sz="2400" dirty="0">
                        <a:latin typeface="+mj-lt"/>
                      </a:endParaRPr>
                    </a:p>
                  </a:txBody>
                  <a:tcPr/>
                </a:tc>
              </a:tr>
              <a:tr h="955877">
                <a:tc>
                  <a:txBody>
                    <a:bodyPr/>
                    <a:lstStyle/>
                    <a:p>
                      <a:pPr marL="571500" indent="-571500">
                        <a:buFont typeface="Arial" panose="020B0604020202020204" pitchFamily="34" charset="0"/>
                        <a:buChar char="•"/>
                      </a:pPr>
                      <a:r>
                        <a:rPr lang="en-US" sz="2400" dirty="0" smtClean="0">
                          <a:latin typeface="+mj-lt"/>
                        </a:rPr>
                        <a:t>Prompt</a:t>
                      </a:r>
                      <a:r>
                        <a:rPr lang="en-US" sz="2400" baseline="0" dirty="0" smtClean="0">
                          <a:latin typeface="+mj-lt"/>
                        </a:rPr>
                        <a:t> comparisons with participants’ experiences.</a:t>
                      </a:r>
                    </a:p>
                    <a:p>
                      <a:pPr marL="571500" indent="-571500">
                        <a:buFont typeface="Arial" panose="020B0604020202020204" pitchFamily="34" charset="0"/>
                        <a:buChar char="•"/>
                      </a:pPr>
                      <a:r>
                        <a:rPr lang="en-US" sz="2400" baseline="0" dirty="0" smtClean="0">
                          <a:latin typeface="+mj-lt"/>
                        </a:rPr>
                        <a:t>Catalyze discussion of alternatives.</a:t>
                      </a:r>
                    </a:p>
                    <a:p>
                      <a:pPr marL="0" indent="0">
                        <a:buFont typeface="Arial" panose="020B0604020202020204" pitchFamily="34" charset="0"/>
                        <a:buNone/>
                      </a:pPr>
                      <a:endParaRPr lang="en-US" sz="2400" dirty="0">
                        <a:latin typeface="+mj-lt"/>
                      </a:endParaRPr>
                    </a:p>
                  </a:txBody>
                  <a:tcPr/>
                </a:tc>
              </a:tr>
              <a:tr h="955877">
                <a:tc>
                  <a:txBody>
                    <a:bodyPr/>
                    <a:lstStyle/>
                    <a:p>
                      <a:pPr marL="342900" indent="-342900">
                        <a:buFont typeface="Arial" panose="020B0604020202020204" pitchFamily="34" charset="0"/>
                        <a:buChar char="•"/>
                      </a:pPr>
                      <a:r>
                        <a:rPr lang="en-US" sz="2400" dirty="0" smtClean="0">
                          <a:latin typeface="+mn-lt"/>
                        </a:rPr>
                        <a:t>Annotate</a:t>
                      </a:r>
                      <a:r>
                        <a:rPr lang="en-US" sz="2400" baseline="0" dirty="0" smtClean="0">
                          <a:latin typeface="+mn-lt"/>
                        </a:rPr>
                        <a:t> existing graphics or images.</a:t>
                      </a:r>
                    </a:p>
                    <a:p>
                      <a:pPr marL="342900" indent="-342900">
                        <a:buFont typeface="Arial" panose="020B0604020202020204" pitchFamily="34" charset="0"/>
                        <a:buChar char="•"/>
                      </a:pPr>
                      <a:r>
                        <a:rPr lang="en-US" sz="2400" baseline="0" dirty="0" smtClean="0">
                          <a:latin typeface="+mn-lt"/>
                        </a:rPr>
                        <a:t>Create drawings or maps representing participants’ experiences.</a:t>
                      </a:r>
                      <a:endParaRPr lang="en-US" sz="2400" dirty="0">
                        <a:latin typeface="+mj-lt"/>
                      </a:endParaRPr>
                    </a:p>
                  </a:txBody>
                  <a:tcPr/>
                </a:tc>
              </a:tr>
            </a:tbl>
          </a:graphicData>
        </a:graphic>
      </p:graphicFrame>
    </p:spTree>
    <p:extLst>
      <p:ext uri="{BB962C8B-B14F-4D97-AF65-F5344CB8AC3E}">
        <p14:creationId xmlns:p14="http://schemas.microsoft.com/office/powerpoint/2010/main" val="7076926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ight Arrow Callout 7"/>
          <p:cNvSpPr/>
          <p:nvPr/>
        </p:nvSpPr>
        <p:spPr>
          <a:xfrm>
            <a:off x="179292" y="248498"/>
            <a:ext cx="5051613" cy="6248400"/>
          </a:xfrm>
          <a:prstGeom prst="rightArrowCallout">
            <a:avLst/>
          </a:prstGeom>
          <a:solidFill>
            <a:schemeClr val="tx1"/>
          </a:solidFill>
        </p:spPr>
        <p:style>
          <a:lnRef idx="3">
            <a:schemeClr val="lt1"/>
          </a:lnRef>
          <a:fillRef idx="1">
            <a:schemeClr val="accent2"/>
          </a:fillRef>
          <a:effectRef idx="1">
            <a:schemeClr val="accent2"/>
          </a:effectRef>
          <a:fontRef idx="minor">
            <a:schemeClr val="lt1"/>
          </a:fontRef>
        </p:style>
        <p:txBody>
          <a:bodyPr anchor="ctr"/>
          <a:lstStyle/>
          <a:p>
            <a:pPr algn="ctr">
              <a:defRPr/>
            </a:pPr>
            <a:endParaRPr lang="en-US" dirty="0">
              <a:solidFill>
                <a:schemeClr val="accent2">
                  <a:lumMod val="20000"/>
                  <a:lumOff val="80000"/>
                </a:schemeClr>
              </a:solidFill>
            </a:endParaRPr>
          </a:p>
        </p:txBody>
      </p:sp>
      <p:sp>
        <p:nvSpPr>
          <p:cNvPr id="2" name="Title 1"/>
          <p:cNvSpPr>
            <a:spLocks noGrp="1"/>
          </p:cNvSpPr>
          <p:nvPr>
            <p:ph type="title" idx="4294967295"/>
          </p:nvPr>
        </p:nvSpPr>
        <p:spPr>
          <a:xfrm>
            <a:off x="179292" y="981635"/>
            <a:ext cx="3169026" cy="4495800"/>
          </a:xfrm>
        </p:spPr>
        <p:txBody>
          <a:bodyPr>
            <a:noAutofit/>
          </a:bodyPr>
          <a:lstStyle/>
          <a:p>
            <a:pPr>
              <a:defRPr/>
            </a:pPr>
            <a:r>
              <a:rPr lang="en-US" sz="3600" dirty="0">
                <a:solidFill>
                  <a:schemeClr val="accent2">
                    <a:lumMod val="20000"/>
                    <a:lumOff val="80000"/>
                  </a:schemeClr>
                </a:solidFill>
              </a:rPr>
              <a:t/>
            </a:r>
            <a:br>
              <a:rPr lang="en-US" sz="3600" dirty="0">
                <a:solidFill>
                  <a:schemeClr val="accent2">
                    <a:lumMod val="20000"/>
                    <a:lumOff val="80000"/>
                  </a:schemeClr>
                </a:solidFill>
              </a:rPr>
            </a:br>
            <a:r>
              <a:rPr lang="en-US" sz="3600" b="1" dirty="0" smtClean="0"/>
              <a:t>Aligning</a:t>
            </a:r>
            <a:r>
              <a:rPr lang="en-US" sz="3600" b="1" dirty="0"/>
              <a:t/>
            </a:r>
            <a:br>
              <a:rPr lang="en-US" sz="3600" b="1" dirty="0"/>
            </a:br>
            <a:r>
              <a:rPr lang="en-US" sz="3600" b="1" dirty="0" err="1" smtClean="0"/>
              <a:t>StructurE</a:t>
            </a:r>
            <a:r>
              <a:rPr lang="en-US" sz="3600" b="1" dirty="0"/>
              <a:t>,</a:t>
            </a:r>
            <a:r>
              <a:rPr lang="en-US" sz="3600" b="1" dirty="0" smtClean="0"/>
              <a:t> </a:t>
            </a:r>
            <a:r>
              <a:rPr lang="en-US" sz="3600" b="1" dirty="0"/>
              <a:t/>
            </a:r>
            <a:br>
              <a:rPr lang="en-US" sz="3600" b="1" dirty="0"/>
            </a:br>
            <a:r>
              <a:rPr lang="en-US" sz="3600" b="1" dirty="0"/>
              <a:t>Style </a:t>
            </a:r>
            <a:br>
              <a:rPr lang="en-US" sz="3600" b="1" dirty="0"/>
            </a:br>
            <a:r>
              <a:rPr lang="en-US" sz="3600" b="1" dirty="0"/>
              <a:t>and</a:t>
            </a:r>
            <a:br>
              <a:rPr lang="en-US" sz="3600" b="1" dirty="0"/>
            </a:br>
            <a:r>
              <a:rPr lang="en-US" sz="3600" b="1" dirty="0"/>
              <a:t>Visual </a:t>
            </a:r>
            <a:br>
              <a:rPr lang="en-US" sz="3600" b="1" dirty="0"/>
            </a:br>
            <a:r>
              <a:rPr lang="en-US" sz="3600" b="1" dirty="0"/>
              <a:t>Research </a:t>
            </a:r>
            <a:br>
              <a:rPr lang="en-US" sz="3600" b="1" dirty="0"/>
            </a:br>
            <a:r>
              <a:rPr lang="en-US" sz="3600" b="1" dirty="0"/>
              <a:t>Approach</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25353" y="248498"/>
            <a:ext cx="4724400" cy="6430433"/>
          </a:xfrm>
          <a:prstGeom prst="rect">
            <a:avLst/>
          </a:prstGeom>
        </p:spPr>
      </p:pic>
    </p:spTree>
    <p:extLst>
      <p:ext uri="{BB962C8B-B14F-4D97-AF65-F5344CB8AC3E}">
        <p14:creationId xmlns:p14="http://schemas.microsoft.com/office/powerpoint/2010/main" val="40007405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Banded</Template>
  <TotalTime>1402</TotalTime>
  <Words>278</Words>
  <Application>Microsoft Office PowerPoint</Application>
  <PresentationFormat>Widescreen</PresentationFormat>
  <Paragraphs>46</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Corbel</vt:lpstr>
      <vt:lpstr>Wingdings</vt:lpstr>
      <vt:lpstr>Banded</vt:lpstr>
      <vt:lpstr>Visual interactions in research events</vt:lpstr>
      <vt:lpstr>PowerPoint Presentation</vt:lpstr>
      <vt:lpstr>Typology of Online Visual Methods </vt:lpstr>
      <vt:lpstr>PowerPoint Presentation</vt:lpstr>
      <vt:lpstr>PowerPoint Presentation</vt:lpstr>
      <vt:lpstr> Aligning StructurE,  Style  and Visual  Research  Approach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dc:title>
  <dc:creator>Janet Salmons</dc:creator>
  <cp:lastModifiedBy>Janet Salmons</cp:lastModifiedBy>
  <cp:revision>60</cp:revision>
  <dcterms:created xsi:type="dcterms:W3CDTF">2015-07-21T12:29:00Z</dcterms:created>
  <dcterms:modified xsi:type="dcterms:W3CDTF">2015-11-19T13:40:09Z</dcterms:modified>
</cp:coreProperties>
</file>